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5" r:id="rId9"/>
    <p:sldId id="263" r:id="rId10"/>
    <p:sldId id="266" r:id="rId11"/>
    <p:sldId id="269" r:id="rId12"/>
    <p:sldId id="264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4" d="100"/>
        <a:sy n="84" d="100"/>
      </p:scale>
      <p:origin x="0" y="-13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4F11D0-AADC-4FD4-A37D-16818CF33B99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</dgm:pt>
    <dgm:pt modelId="{33406DF4-2776-4EFC-8FA0-7F0C9A14C5F0}">
      <dgm:prSet phldrT="[Text]" custT="1"/>
      <dgm:spPr/>
      <dgm:t>
        <a:bodyPr/>
        <a:lstStyle/>
        <a:p>
          <a:endParaRPr lang="en-US" sz="1400" dirty="0"/>
        </a:p>
      </dgm:t>
    </dgm:pt>
    <dgm:pt modelId="{5B416440-D886-411B-AE8D-2AE9C78578A6}" type="parTrans" cxnId="{B06CEEE0-36EA-444A-AE6F-FB149D137F47}">
      <dgm:prSet/>
      <dgm:spPr/>
      <dgm:t>
        <a:bodyPr/>
        <a:lstStyle/>
        <a:p>
          <a:endParaRPr lang="en-US"/>
        </a:p>
      </dgm:t>
    </dgm:pt>
    <dgm:pt modelId="{3F167349-20E7-4DF5-AAF6-368D32761B6D}" type="sibTrans" cxnId="{B06CEEE0-36EA-444A-AE6F-FB149D137F47}">
      <dgm:prSet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  <dgm:t>
        <a:bodyPr/>
        <a:lstStyle/>
        <a:p>
          <a:endParaRPr lang="en-US"/>
        </a:p>
      </dgm:t>
    </dgm:pt>
    <dgm:pt modelId="{80FE0FD8-E00D-4B2D-87C3-0665B6FC238D}" type="pres">
      <dgm:prSet presAssocID="{D64F11D0-AADC-4FD4-A37D-16818CF33B99}" presName="Name0" presStyleCnt="0">
        <dgm:presLayoutVars>
          <dgm:chMax val="7"/>
          <dgm:chPref val="7"/>
          <dgm:dir/>
        </dgm:presLayoutVars>
      </dgm:prSet>
      <dgm:spPr/>
    </dgm:pt>
    <dgm:pt modelId="{9CD046F3-EA3B-4891-A59C-BC3A62039EE4}" type="pres">
      <dgm:prSet presAssocID="{D64F11D0-AADC-4FD4-A37D-16818CF33B99}" presName="Name1" presStyleCnt="0"/>
      <dgm:spPr/>
    </dgm:pt>
    <dgm:pt modelId="{67D8A24B-E96D-4459-97C4-D025E6671CB7}" type="pres">
      <dgm:prSet presAssocID="{3F167349-20E7-4DF5-AAF6-368D32761B6D}" presName="picture_1" presStyleCnt="0"/>
      <dgm:spPr/>
    </dgm:pt>
    <dgm:pt modelId="{ADA7AF62-63C4-417F-9DDA-74CDA2FE32F6}" type="pres">
      <dgm:prSet presAssocID="{3F167349-20E7-4DF5-AAF6-368D32761B6D}" presName="pictureRepeatNode" presStyleLbl="alignImgPlace1" presStyleIdx="0" presStyleCnt="1" custScaleX="200000" custScaleY="206498" custLinFactNeighborX="6498" custLinFactNeighborY="0"/>
      <dgm:spPr/>
      <dgm:t>
        <a:bodyPr/>
        <a:lstStyle/>
        <a:p>
          <a:endParaRPr lang="en-US"/>
        </a:p>
      </dgm:t>
    </dgm:pt>
    <dgm:pt modelId="{F3F2B0BD-49EC-4747-A27B-9EDEE3ECC5A0}" type="pres">
      <dgm:prSet presAssocID="{33406DF4-2776-4EFC-8FA0-7F0C9A14C5F0}" presName="text_1" presStyleLbl="node1" presStyleIdx="0" presStyleCnt="0" custAng="16956857" custScaleX="48684" custScaleY="1710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6CEEE0-36EA-444A-AE6F-FB149D137F47}" srcId="{D64F11D0-AADC-4FD4-A37D-16818CF33B99}" destId="{33406DF4-2776-4EFC-8FA0-7F0C9A14C5F0}" srcOrd="0" destOrd="0" parTransId="{5B416440-D886-411B-AE8D-2AE9C78578A6}" sibTransId="{3F167349-20E7-4DF5-AAF6-368D32761B6D}"/>
    <dgm:cxn modelId="{9C57FACB-B3CD-4A69-827B-FB72BB895DC9}" type="presOf" srcId="{3F167349-20E7-4DF5-AAF6-368D32761B6D}" destId="{ADA7AF62-63C4-417F-9DDA-74CDA2FE32F6}" srcOrd="0" destOrd="0" presId="urn:microsoft.com/office/officeart/2008/layout/CircularPictureCallout"/>
    <dgm:cxn modelId="{B5CBF2CB-5358-4168-8915-D1EC843E8CE0}" type="presOf" srcId="{D64F11D0-AADC-4FD4-A37D-16818CF33B99}" destId="{80FE0FD8-E00D-4B2D-87C3-0665B6FC238D}" srcOrd="0" destOrd="0" presId="urn:microsoft.com/office/officeart/2008/layout/CircularPictureCallout"/>
    <dgm:cxn modelId="{9FFDAE99-0743-4E10-93B7-2ABC82D062C2}" type="presOf" srcId="{33406DF4-2776-4EFC-8FA0-7F0C9A14C5F0}" destId="{F3F2B0BD-49EC-4747-A27B-9EDEE3ECC5A0}" srcOrd="0" destOrd="0" presId="urn:microsoft.com/office/officeart/2008/layout/CircularPictureCallout"/>
    <dgm:cxn modelId="{5D47407D-F43A-4F4E-A88C-ECEA2D57A5A6}" type="presParOf" srcId="{80FE0FD8-E00D-4B2D-87C3-0665B6FC238D}" destId="{9CD046F3-EA3B-4891-A59C-BC3A62039EE4}" srcOrd="0" destOrd="0" presId="urn:microsoft.com/office/officeart/2008/layout/CircularPictureCallout"/>
    <dgm:cxn modelId="{D0CDF540-2E02-4A4B-8BD3-4B97D512D748}" type="presParOf" srcId="{9CD046F3-EA3B-4891-A59C-BC3A62039EE4}" destId="{67D8A24B-E96D-4459-97C4-D025E6671CB7}" srcOrd="0" destOrd="0" presId="urn:microsoft.com/office/officeart/2008/layout/CircularPictureCallout"/>
    <dgm:cxn modelId="{1955F19B-D9C3-44C4-9788-731E33275880}" type="presParOf" srcId="{67D8A24B-E96D-4459-97C4-D025E6671CB7}" destId="{ADA7AF62-63C4-417F-9DDA-74CDA2FE32F6}" srcOrd="0" destOrd="0" presId="urn:microsoft.com/office/officeart/2008/layout/CircularPictureCallout"/>
    <dgm:cxn modelId="{8D4F5849-9FA7-417D-A1ED-3CF2E6C42280}" type="presParOf" srcId="{9CD046F3-EA3B-4891-A59C-BC3A62039EE4}" destId="{F3F2B0BD-49EC-4747-A27B-9EDEE3ECC5A0}" srcOrd="1" destOrd="0" presId="urn:microsoft.com/office/officeart/2008/layout/CircularPictureCallou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7AF62-63C4-417F-9DDA-74CDA2FE32F6}">
      <dsp:nvSpPr>
        <dsp:cNvPr id="0" name=""/>
        <dsp:cNvSpPr/>
      </dsp:nvSpPr>
      <dsp:spPr>
        <a:xfrm>
          <a:off x="0" y="1"/>
          <a:ext cx="3896751" cy="4023356"/>
        </a:xfrm>
        <a:prstGeom prst="ellipse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F2B0BD-49EC-4747-A27B-9EDEE3ECC5A0}">
      <dsp:nvSpPr>
        <dsp:cNvPr id="0" name=""/>
        <dsp:cNvSpPr/>
      </dsp:nvSpPr>
      <dsp:spPr>
        <a:xfrm rot="16956857">
          <a:off x="1644840" y="1843656"/>
          <a:ext cx="607070" cy="109980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1644840" y="1843656"/>
        <a:ext cx="607070" cy="1099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3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9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0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6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0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3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6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0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7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EE706-9A1F-4E78-B911-12E9BBB8AE0D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21CE8-026C-4091-9FB1-0E157260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4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1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5661" y="2442952"/>
            <a:ext cx="12555941" cy="448971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09933" y="2483893"/>
            <a:ext cx="1004475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solidFill>
                  <a:srgbClr val="00B0F0"/>
                </a:solidFill>
              </a:rPr>
              <a:t>শুভ সকাল</a:t>
            </a:r>
            <a:endParaRPr lang="en-US" sz="16600" dirty="0">
              <a:solidFill>
                <a:srgbClr val="00B0F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20" y="312334"/>
            <a:ext cx="2146964" cy="17484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81" y="312334"/>
            <a:ext cx="2934268" cy="217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99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3" y="-402335"/>
            <a:ext cx="10018059" cy="586968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997612" y="1763487"/>
            <a:ext cx="94112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</a:rPr>
              <a:t>লাইব্রেরি হচ্ছে একটি ইংরেজি শব্দ।এর বাংলা আভিধানিক অর্থ হচ্ছে পাঠাগার।যেখানে বিভিন্ন ধরনের বই সংরক্ষন করা হয় তাকে লাইব্রেরি বলে।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7632" y="535578"/>
            <a:ext cx="4956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মিলিয়ে</a:t>
            </a:r>
            <a:r>
              <a:rPr lang="en-US" sz="4000" dirty="0" smtClean="0"/>
              <a:t>  </a:t>
            </a:r>
            <a:r>
              <a:rPr lang="bn-BD" sz="4000" dirty="0" smtClean="0"/>
              <a:t>নিই: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8608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2139" y="821632"/>
            <a:ext cx="69176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বই মানব জীবনের অমূল্য সম্পদ বা জ্ঞানের ভান্ডার এবং মানুষের সংগে সেতু বন্ধন তৈরী করে ।বই পড়ে আমরা অনেক অজানাকে জানতে পারি।</a:t>
            </a:r>
          </a:p>
          <a:p>
            <a:r>
              <a:rPr lang="bn-BD" sz="3600" dirty="0" smtClean="0"/>
              <a:t>বিভিন্ন ধরনের বই আমরা লাইব্রেরি  থেকে সংগ্রহ করতে পারি।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6924" y="157576"/>
            <a:ext cx="2143125" cy="21431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802" y="4691218"/>
            <a:ext cx="4771198" cy="29281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4554" y="157576"/>
            <a:ext cx="4043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পুনঃ আলোচনা: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9540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25" y="2982351"/>
            <a:ext cx="5345723" cy="33590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479" y="2864096"/>
            <a:ext cx="5249521" cy="364924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95554" y="327114"/>
            <a:ext cx="66680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দলীয় কাজঃ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44726" y="1533380"/>
            <a:ext cx="70479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400" dirty="0" smtClean="0">
                <a:solidFill>
                  <a:srgbClr val="00B0F0"/>
                </a:solidFill>
              </a:rPr>
              <a:t>বই মানব মনের সাথে কী ভাবে সেতু বন্ধন তৈরী করে</a:t>
            </a:r>
            <a:r>
              <a:rPr lang="bn-BD" sz="4400" dirty="0" smtClean="0"/>
              <a:t>?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66" y="587327"/>
            <a:ext cx="2143125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1539" y="343077"/>
            <a:ext cx="194310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6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8992" y="-1810512"/>
            <a:ext cx="12965276" cy="91988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9184" y="-1207008"/>
            <a:ext cx="83941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বাড়ীর কাজঃ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2286000" y="3310128"/>
            <a:ext cx="94000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রবিঠাকুর লাইব্রেরিকে কেন মহাসমুদ্রের কল্লোল নির সাথে তুলনা করেছেন? ব্যাখ্যা কর।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622852" y="927652"/>
            <a:ext cx="5910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বাড়ীর কাজ: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8543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32" y="270344"/>
            <a:ext cx="11935968" cy="61264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3040" y="1024128"/>
            <a:ext cx="976579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6600" b="1" dirty="0" smtClean="0">
                <a:solidFill>
                  <a:srgbClr val="00B050"/>
                </a:solidFill>
              </a:rPr>
              <a:t>ধন্যবাদ</a:t>
            </a:r>
          </a:p>
          <a:p>
            <a:pPr algn="ctr"/>
            <a:r>
              <a:rPr lang="bn-BD" sz="16600" b="1" dirty="0" smtClean="0">
                <a:solidFill>
                  <a:srgbClr val="00B050"/>
                </a:solidFill>
              </a:rPr>
              <a:t>সবাইকে</a:t>
            </a:r>
            <a:endParaRPr lang="en-US" sz="16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bn-BD" dirty="0" smtClean="0"/>
              <a:t>শিক্ষক 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sz="10100" dirty="0" smtClean="0"/>
          </a:p>
          <a:p>
            <a:pPr marL="0" indent="0" algn="ctr">
              <a:buNone/>
            </a:pPr>
            <a:endParaRPr lang="en-US" sz="10100" dirty="0"/>
          </a:p>
          <a:p>
            <a:pPr marL="0" indent="0" algn="ctr">
              <a:buNone/>
            </a:pPr>
            <a:r>
              <a:rPr lang="bn-BD" sz="19200" dirty="0" smtClean="0"/>
              <a:t>লীলাবতী মন্ডল</a:t>
            </a:r>
          </a:p>
          <a:p>
            <a:pPr marL="0" indent="0" algn="ctr">
              <a:buNone/>
            </a:pPr>
            <a:r>
              <a:rPr lang="bn-BD" sz="19200" dirty="0" smtClean="0"/>
              <a:t>সহকারী শিক্ষক</a:t>
            </a:r>
          </a:p>
          <a:p>
            <a:pPr marL="0" indent="0" algn="ctr">
              <a:buNone/>
            </a:pPr>
            <a:r>
              <a:rPr lang="bn-BD" sz="19200" dirty="0" smtClean="0"/>
              <a:t>কাশিয়ানী জি,সি,পাইলট উচ্চ বিদ্যালয়</a:t>
            </a:r>
            <a:endParaRPr lang="en-US" sz="19200" dirty="0"/>
          </a:p>
          <a:p>
            <a:pPr marL="0" indent="0" algn="ctr">
              <a:buNone/>
            </a:pPr>
            <a:r>
              <a:rPr lang="bn-BD" sz="19200" dirty="0" smtClean="0"/>
              <a:t>কাশিয়ানী,গোপালগঞ্জ</a:t>
            </a:r>
          </a:p>
          <a:p>
            <a:pPr marL="0" indent="0">
              <a:buNone/>
            </a:pPr>
            <a:endParaRPr lang="bn-BD" sz="5600" dirty="0" smtClean="0"/>
          </a:p>
          <a:p>
            <a:endParaRPr lang="bn-BD" sz="5600" dirty="0"/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r>
              <a:rPr lang="bn-BD" dirty="0" smtClean="0"/>
              <a:t>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2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34" y="1690688"/>
            <a:ext cx="11507372" cy="4967072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bn-BD" dirty="0" smtClean="0"/>
              <a:t>পাঠ পরিচিতি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bn-BD" sz="5400" dirty="0" smtClean="0">
                <a:solidFill>
                  <a:srgbClr val="7030A0"/>
                </a:solidFill>
              </a:rPr>
              <a:t>শ্রেণি: নবম</a:t>
            </a:r>
          </a:p>
          <a:p>
            <a:pPr marL="0" indent="0" algn="ctr">
              <a:buNone/>
            </a:pPr>
            <a:r>
              <a:rPr lang="bn-BD" sz="5400" dirty="0" smtClean="0">
                <a:solidFill>
                  <a:srgbClr val="7030A0"/>
                </a:solidFill>
              </a:rPr>
              <a:t>বিষয়:বাংলা ১ম পত্র</a:t>
            </a:r>
          </a:p>
          <a:p>
            <a:pPr marL="0" indent="0" algn="ctr">
              <a:buNone/>
            </a:pPr>
            <a:r>
              <a:rPr lang="bn-BD" sz="5400" dirty="0" smtClean="0">
                <a:solidFill>
                  <a:srgbClr val="7030A0"/>
                </a:solidFill>
              </a:rPr>
              <a:t>সময়:৫০ মিনিট</a:t>
            </a:r>
          </a:p>
          <a:p>
            <a:pPr marL="0" indent="0" algn="ctr">
              <a:buNone/>
            </a:pPr>
            <a:r>
              <a:rPr lang="bn-BD" sz="5400" dirty="0" smtClean="0">
                <a:solidFill>
                  <a:srgbClr val="7030A0"/>
                </a:solidFill>
              </a:rPr>
              <a:t>তারিখ:২/৬/১৩স</a:t>
            </a:r>
            <a:endParaRPr lang="bn-BD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69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05" y="0"/>
            <a:ext cx="4397862" cy="28467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933" y="3489050"/>
            <a:ext cx="5078437" cy="25603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05" y="3489050"/>
            <a:ext cx="4630580" cy="25603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317" y="267540"/>
            <a:ext cx="4730053" cy="242333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8529" y="3119718"/>
            <a:ext cx="176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00B050"/>
                </a:solidFill>
              </a:rPr>
              <a:t>এটা কার ছবি?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8395" y="3119718"/>
            <a:ext cx="1925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00B050"/>
                </a:solidFill>
              </a:rPr>
              <a:t>রবীন্দ্রনাথ ঠাকুর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52130" y="2892095"/>
            <a:ext cx="1935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0070C0"/>
                </a:solidFill>
              </a:rPr>
              <a:t>এটা কিসের ছবি</a:t>
            </a:r>
            <a:r>
              <a:rPr lang="bn-BD" dirty="0" smtClean="0"/>
              <a:t>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411284" y="2892095"/>
            <a:ext cx="2220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0070C0"/>
                </a:solidFill>
              </a:rPr>
              <a:t>লাইব্রেরি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0307" y="6485380"/>
            <a:ext cx="2149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b="1" dirty="0">
                <a:solidFill>
                  <a:srgbClr val="0070C0"/>
                </a:solidFill>
              </a:rPr>
              <a:t>এটা কিসের ছবি</a:t>
            </a:r>
            <a:r>
              <a:rPr lang="bn-BD" dirty="0"/>
              <a:t>?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80179" y="6256465"/>
            <a:ext cx="3578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0070C0"/>
                </a:solidFill>
              </a:rPr>
              <a:t>লাইব্রেরিতে শিক্ষার্থীরা বই পড়িতেছে।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77317" y="6300714"/>
            <a:ext cx="1816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b="1" dirty="0">
                <a:solidFill>
                  <a:srgbClr val="0070C0"/>
                </a:solidFill>
              </a:rPr>
              <a:t>এটা কিসের ছবি</a:t>
            </a:r>
            <a:r>
              <a:rPr lang="bn-BD" dirty="0"/>
              <a:t>?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887470" y="6300714"/>
            <a:ext cx="2619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0070C0"/>
                </a:solidFill>
              </a:rPr>
              <a:t>সাকোর মাধ্যেমে মানুষ এপার থেকে ওপার যাচ্ছে।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192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268" y="478302"/>
            <a:ext cx="7948246" cy="34606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23028" y="478302"/>
            <a:ext cx="74840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70C0"/>
                </a:solidFill>
              </a:rPr>
              <a:t>পাঠ ঘোষনা</a:t>
            </a:r>
            <a:endParaRPr lang="en-US" sz="54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6268" y="4323134"/>
            <a:ext cx="84828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/>
              <a:t> “লাইব্রেরি”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40271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8" y="365125"/>
            <a:ext cx="10888393" cy="41730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শিখনফল: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buFont typeface="Wingdings" panose="05000000000000000000" pitchFamily="2" charset="2"/>
              <a:buChar char="Ø"/>
            </a:pPr>
            <a:r>
              <a:rPr lang="bn-BD" dirty="0" smtClean="0"/>
              <a:t>লেখক পরিচিতি সমন্ধে জানতে পারবে।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dirty="0" smtClean="0"/>
              <a:t>লাইব্রেরি কি তা বলতে পারবে।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dirty="0" smtClean="0"/>
              <a:t>বই কেন পড়ি তা </a:t>
            </a:r>
            <a:r>
              <a:rPr lang="bn-BD" dirty="0" smtClean="0"/>
              <a:t>জানতে </a:t>
            </a:r>
            <a:r>
              <a:rPr lang="bn-BD" dirty="0" smtClean="0"/>
              <a:t>পারবে।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dirty="0" smtClean="0"/>
              <a:t>বই মানব মনের সাথে সেতু বন্ধন তৈরী করে তা ব্যাখ্যা করতে পারবে। </a:t>
            </a:r>
          </a:p>
          <a:p>
            <a:pPr>
              <a:buFont typeface="Wingdings" panose="05000000000000000000" pitchFamily="2" charset="2"/>
              <a:buChar char="Ø"/>
            </a:pPr>
            <a:endParaRPr lang="bn-BD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5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4234375" y="1702189"/>
            <a:ext cx="3756074" cy="36857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295467159"/>
              </p:ext>
            </p:extLst>
          </p:nvPr>
        </p:nvGraphicFramePr>
        <p:xfrm>
          <a:off x="4107766" y="1364566"/>
          <a:ext cx="3896751" cy="4023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3893" y="145951"/>
            <a:ext cx="5767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70C0"/>
                </a:solidFill>
              </a:rPr>
              <a:t>লেখক পরিচিতি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34375" y="1364565"/>
            <a:ext cx="3756074" cy="40233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363372" y="1969477"/>
            <a:ext cx="1871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জন্ম-১২৬৮সালে</a:t>
            </a:r>
          </a:p>
          <a:p>
            <a:r>
              <a:rPr lang="bn-BD" dirty="0" smtClean="0"/>
              <a:t>২৫শে বৈশাখ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990449" y="1702189"/>
            <a:ext cx="2869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জন্ম স্থানঃ</a:t>
            </a:r>
          </a:p>
          <a:p>
            <a:r>
              <a:rPr lang="bn-BD" dirty="0" smtClean="0"/>
              <a:t>কলকাতা জোড়াসাকোর ঠাকুর পরিবারে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289452" y="5669280"/>
            <a:ext cx="1983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মৃত্যুঃ২২শে শ্রাবন ১৩৪৮সাল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159262" y="3545058"/>
            <a:ext cx="1955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উল্লেখ যোগ্য কাব্য “গীতাঞ্জলী”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791450" y="4623846"/>
            <a:ext cx="2323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নোবেল পুরস্কার-</a:t>
            </a:r>
          </a:p>
          <a:p>
            <a:r>
              <a:rPr lang="bn-BD" dirty="0" smtClean="0"/>
              <a:t>১৯১৩ সাল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363372" y="4000500"/>
            <a:ext cx="1871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পিতাঃমহর্ষি দেবেন্দ্রনাথ ঠাকুর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974122" y="804899"/>
            <a:ext cx="4417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000" dirty="0" smtClean="0"/>
              <a:t>বিশ্বকবি রবীন্দ্রনাথ ঠাকুর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37625" y="6428935"/>
            <a:ext cx="11662117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</a:rPr>
              <a:t>ভারতবর্ষ এবং বাংলাদেশের জাতীয় সংগীত রচনা করেছেন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41342" y="1570374"/>
            <a:ext cx="2293033" cy="138911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670475" y="645343"/>
            <a:ext cx="3120976" cy="53412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791450" y="1420833"/>
            <a:ext cx="3068807" cy="13364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159263" y="3189725"/>
            <a:ext cx="1828800" cy="118532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52826" y="4546722"/>
            <a:ext cx="2166424" cy="7234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110154" y="3774566"/>
            <a:ext cx="2124222" cy="102251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909626" y="5514535"/>
            <a:ext cx="2363372" cy="8010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7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3" grpId="0"/>
      <p:bldP spid="14" grpId="0"/>
      <p:bldP spid="15" grpId="0"/>
      <p:bldP spid="16" grpId="0"/>
      <p:bldP spid="17" grpId="0"/>
      <p:bldP spid="18" grpId="0"/>
      <p:bldP spid="20" grpId="0"/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12" grpId="0" animBg="1"/>
      <p:bldP spid="13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2200" y="127553"/>
            <a:ext cx="83562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accent2">
                    <a:lumMod val="75000"/>
                  </a:schemeClr>
                </a:solidFill>
              </a:rPr>
              <a:t>নিরব পাঠ: </a:t>
            </a:r>
          </a:p>
          <a:p>
            <a:r>
              <a:rPr lang="bn-BD" sz="3200" dirty="0" smtClean="0">
                <a:solidFill>
                  <a:schemeClr val="accent2">
                    <a:lumMod val="75000"/>
                  </a:schemeClr>
                </a:solidFill>
              </a:rPr>
              <a:t>তোমাদের বাংলা বই এর২৩ পৃষ্ঠা খোল এবং গদ্যটি পড়।</a:t>
            </a:r>
          </a:p>
          <a:p>
            <a:r>
              <a:rPr lang="bn-BD" sz="3200" dirty="0" smtClean="0">
                <a:solidFill>
                  <a:schemeClr val="accent2">
                    <a:lumMod val="75000"/>
                  </a:schemeClr>
                </a:solidFill>
              </a:rPr>
              <a:t>(আলোচনা)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23952" y="3556806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bn-BD" sz="3600" dirty="0" smtClean="0"/>
              <a:t>কিছু </a:t>
            </a:r>
            <a:r>
              <a:rPr lang="bn-BD" sz="3600" dirty="0"/>
              <a:t>নতুন শব্দ জেনে </a:t>
            </a:r>
            <a:r>
              <a:rPr lang="bn-BD" sz="3600" dirty="0" smtClean="0"/>
              <a:t>নিই</a:t>
            </a:r>
            <a:endParaRPr lang="bn-BD" sz="4000" dirty="0"/>
          </a:p>
          <a:p>
            <a:pPr algn="ctr"/>
            <a:r>
              <a:rPr lang="bn-BD" sz="4000" dirty="0" smtClean="0"/>
              <a:t>শংখ- শামুকেরখোলশ।</a:t>
            </a:r>
            <a:endParaRPr lang="bn-BD" sz="4000" dirty="0"/>
          </a:p>
          <a:p>
            <a:pPr algn="ctr"/>
            <a:r>
              <a:rPr lang="bn-BD" sz="4000" dirty="0"/>
              <a:t>উলংঘন-লংঘন করা।</a:t>
            </a:r>
          </a:p>
          <a:p>
            <a:pPr algn="ctr"/>
            <a:r>
              <a:rPr lang="bn-BD" sz="4000" dirty="0"/>
              <a:t>অমৃতলোক-স্বর্গ</a:t>
            </a:r>
            <a:r>
              <a:rPr lang="bn-BD" sz="4000" dirty="0" smtClean="0"/>
              <a:t>।</a:t>
            </a:r>
          </a:p>
          <a:p>
            <a:pPr algn="ctr"/>
            <a:r>
              <a:rPr lang="bn-BD" sz="4000" dirty="0" smtClean="0"/>
              <a:t>কল্লোল-ঢেউ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799" y="442848"/>
            <a:ext cx="2857500" cy="16986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952" y="3573254"/>
            <a:ext cx="2857500" cy="1800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64" y="4091677"/>
            <a:ext cx="2820624" cy="21651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64" y="2243827"/>
            <a:ext cx="2913016" cy="184785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144000" y="2272148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dirty="0"/>
              <a:t>কল্লোল-ঢেউ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015447" y="5617453"/>
            <a:ext cx="22862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dirty="0"/>
              <a:t>শংখ- শামুকেরখোলশ।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8114" y="6370352"/>
            <a:ext cx="1720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dirty="0"/>
              <a:t>অমৃতলোক-স্বর্গ।</a:t>
            </a:r>
          </a:p>
        </p:txBody>
      </p:sp>
    </p:spTree>
    <p:extLst>
      <p:ext uri="{BB962C8B-B14F-4D97-AF65-F5344CB8AC3E}">
        <p14:creationId xmlns:p14="http://schemas.microsoft.com/office/powerpoint/2010/main" val="32529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56" y="201168"/>
            <a:ext cx="9674352" cy="530351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84738" y="407963"/>
            <a:ext cx="4994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একক কাজঃ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392702" y="1631852"/>
            <a:ext cx="7287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bn-BD" sz="5400" dirty="0" smtClean="0"/>
              <a:t>লাইব্রেরি কাকে বলে?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49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</TotalTime>
  <Words>273</Words>
  <Application>Microsoft Office PowerPoint</Application>
  <PresentationFormat>Widescreen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Vrinda</vt:lpstr>
      <vt:lpstr>Wingdings</vt:lpstr>
      <vt:lpstr>Office Theme</vt:lpstr>
      <vt:lpstr>PowerPoint Presentation</vt:lpstr>
      <vt:lpstr>শিক্ষক পরিচিতি</vt:lpstr>
      <vt:lpstr>পাঠ পরিচিতি</vt:lpstr>
      <vt:lpstr>PowerPoint Presentation</vt:lpstr>
      <vt:lpstr>PowerPoint Presentation</vt:lpstr>
      <vt:lpstr>শিখনফল: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177</cp:revision>
  <dcterms:created xsi:type="dcterms:W3CDTF">2013-06-01T03:22:35Z</dcterms:created>
  <dcterms:modified xsi:type="dcterms:W3CDTF">2013-06-04T09:47:42Z</dcterms:modified>
</cp:coreProperties>
</file>